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matic SC" panose="020B0604020202020204" charset="0"/>
      <p:regular r:id="rId21"/>
      <p:bold r:id="rId22"/>
    </p:embeddedFont>
    <p:embeddedFont>
      <p:font typeface="Source Code Pro"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537446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026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948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926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600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788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17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32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494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250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6405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075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951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542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088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598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187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086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947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Work, Exchange, and Technology </a:t>
            </a:r>
          </a:p>
        </p:txBody>
      </p:sp>
      <p:sp>
        <p:nvSpPr>
          <p:cNvPr id="57" name="Shape 57"/>
          <p:cNvSpPr txBox="1">
            <a:spLocks noGrp="1"/>
          </p:cNvSpPr>
          <p:nvPr>
            <p:ph type="subTitle" idx="1"/>
          </p:nvPr>
        </p:nvSpPr>
        <p:spPr>
          <a:xfrm>
            <a:off x="0" y="3422275"/>
            <a:ext cx="9144000" cy="792600"/>
          </a:xfrm>
          <a:prstGeom prst="rect">
            <a:avLst/>
          </a:prstGeom>
        </p:spPr>
        <p:txBody>
          <a:bodyPr lIns="91425" tIns="91425" rIns="91425" bIns="91425" anchor="ctr" anchorCtr="0">
            <a:noAutofit/>
          </a:bodyPr>
          <a:lstStyle/>
          <a:p>
            <a:pPr lvl="0">
              <a:spcBef>
                <a:spcPts val="0"/>
              </a:spcBef>
              <a:buNone/>
            </a:pPr>
            <a:r>
              <a:rPr lang="en" b="0"/>
              <a:t>Alison A, Ashley A, Chris B, Devin F, Melody H, Matt S</a:t>
            </a:r>
          </a:p>
        </p:txBody>
      </p:sp>
      <p:pic>
        <p:nvPicPr>
          <p:cNvPr id="58" name="Shape 58"/>
          <p:cNvPicPr preferRelativeResize="0"/>
          <p:nvPr/>
        </p:nvPicPr>
        <p:blipFill>
          <a:blip r:embed="rId3">
            <a:alphaModFix/>
          </a:blip>
          <a:stretch>
            <a:fillRect/>
          </a:stretch>
        </p:blipFill>
        <p:spPr>
          <a:xfrm>
            <a:off x="153275" y="1797425"/>
            <a:ext cx="2322975" cy="1548650"/>
          </a:xfrm>
          <a:prstGeom prst="rect">
            <a:avLst/>
          </a:prstGeom>
          <a:noFill/>
          <a:ln>
            <a:noFill/>
          </a:ln>
        </p:spPr>
      </p:pic>
      <p:pic>
        <p:nvPicPr>
          <p:cNvPr id="59" name="Shape 59"/>
          <p:cNvPicPr preferRelativeResize="0"/>
          <p:nvPr/>
        </p:nvPicPr>
        <p:blipFill>
          <a:blip r:embed="rId4">
            <a:alphaModFix/>
          </a:blip>
          <a:stretch>
            <a:fillRect/>
          </a:stretch>
        </p:blipFill>
        <p:spPr>
          <a:xfrm>
            <a:off x="6162147" y="1873625"/>
            <a:ext cx="2067527" cy="15486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Debt reduction under Bill clinton</a:t>
            </a:r>
          </a:p>
        </p:txBody>
      </p:sp>
      <p:sp>
        <p:nvSpPr>
          <p:cNvPr id="121" name="Shape 12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Higher tax rates on wealthy</a:t>
            </a:r>
          </a:p>
          <a:p>
            <a:pPr marL="457200" lvl="0" indent="-228600" rtl="0">
              <a:spcBef>
                <a:spcPts val="0"/>
              </a:spcBef>
            </a:pPr>
            <a:r>
              <a:rPr lang="en"/>
              <a:t>Cut military spending</a:t>
            </a:r>
          </a:p>
          <a:p>
            <a:pPr marL="457200" lvl="0" indent="-228600" rtl="0">
              <a:spcBef>
                <a:spcPts val="0"/>
              </a:spcBef>
            </a:pPr>
            <a:r>
              <a:rPr lang="en"/>
              <a:t>Growth of surpluses</a:t>
            </a:r>
          </a:p>
          <a:p>
            <a:pPr marL="457200" lvl="0" indent="-228600" rtl="0">
              <a:spcBef>
                <a:spcPts val="0"/>
              </a:spcBef>
            </a:pPr>
            <a:r>
              <a:rPr lang="en"/>
              <a:t>First four years of presidency - debt rose</a:t>
            </a:r>
          </a:p>
          <a:p>
            <a:pPr marL="457200" lvl="0" indent="-228600">
              <a:spcBef>
                <a:spcPts val="0"/>
              </a:spcBef>
            </a:pPr>
            <a:r>
              <a:rPr lang="en"/>
              <a:t>Next four years - debt fell</a:t>
            </a:r>
          </a:p>
        </p:txBody>
      </p:sp>
      <p:pic>
        <p:nvPicPr>
          <p:cNvPr id="122" name="Shape 122"/>
          <p:cNvPicPr preferRelativeResize="0"/>
          <p:nvPr/>
        </p:nvPicPr>
        <p:blipFill>
          <a:blip r:embed="rId3">
            <a:alphaModFix/>
          </a:blip>
          <a:stretch>
            <a:fillRect/>
          </a:stretch>
        </p:blipFill>
        <p:spPr>
          <a:xfrm>
            <a:off x="4628249" y="2710474"/>
            <a:ext cx="3873951" cy="20241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Crisis in Newspaper Industry</a:t>
            </a:r>
          </a:p>
        </p:txBody>
      </p:sp>
      <p:sp>
        <p:nvSpPr>
          <p:cNvPr id="128" name="Shape 12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Decrease in newspaper sales and popularity</a:t>
            </a:r>
          </a:p>
          <a:p>
            <a:pPr marL="914400" lvl="1" indent="-342900" rtl="0">
              <a:lnSpc>
                <a:spcPct val="150000"/>
              </a:lnSpc>
              <a:spcBef>
                <a:spcPts val="0"/>
              </a:spcBef>
              <a:buSzPct val="100000"/>
            </a:pPr>
            <a:r>
              <a:rPr lang="en" sz="1800"/>
              <a:t>New media outlets like television and internet providing the news</a:t>
            </a:r>
          </a:p>
          <a:p>
            <a:pPr marL="914400" lvl="1" indent="-342900" rtl="0">
              <a:lnSpc>
                <a:spcPct val="150000"/>
              </a:lnSpc>
              <a:spcBef>
                <a:spcPts val="0"/>
              </a:spcBef>
              <a:buSzPct val="100000"/>
            </a:pPr>
            <a:r>
              <a:rPr lang="en" sz="1800"/>
              <a:t>Number of newspaper companies decreased</a:t>
            </a:r>
          </a:p>
          <a:p>
            <a:pPr marR="0" lvl="0" algn="l" rtl="0">
              <a:lnSpc>
                <a:spcPct val="115000"/>
              </a:lnSpc>
              <a:spcBef>
                <a:spcPts val="0"/>
              </a:spcBef>
              <a:spcAft>
                <a:spcPts val="1600"/>
              </a:spcAft>
              <a:buNone/>
            </a:pPr>
            <a:endParaRPr/>
          </a:p>
        </p:txBody>
      </p:sp>
      <p:pic>
        <p:nvPicPr>
          <p:cNvPr id="129" name="Shape 129"/>
          <p:cNvPicPr preferRelativeResize="0"/>
          <p:nvPr/>
        </p:nvPicPr>
        <p:blipFill>
          <a:blip r:embed="rId3">
            <a:alphaModFix/>
          </a:blip>
          <a:stretch>
            <a:fillRect/>
          </a:stretch>
        </p:blipFill>
        <p:spPr>
          <a:xfrm>
            <a:off x="1170700" y="2971024"/>
            <a:ext cx="2839350" cy="1914874"/>
          </a:xfrm>
          <a:prstGeom prst="rect">
            <a:avLst/>
          </a:prstGeom>
          <a:noFill/>
          <a:ln>
            <a:noFill/>
          </a:ln>
        </p:spPr>
      </p:pic>
      <p:pic>
        <p:nvPicPr>
          <p:cNvPr id="130" name="Shape 130"/>
          <p:cNvPicPr preferRelativeResize="0"/>
          <p:nvPr/>
        </p:nvPicPr>
        <p:blipFill>
          <a:blip r:embed="rId4">
            <a:alphaModFix/>
          </a:blip>
          <a:stretch>
            <a:fillRect/>
          </a:stretch>
        </p:blipFill>
        <p:spPr>
          <a:xfrm>
            <a:off x="5177750" y="3099850"/>
            <a:ext cx="2587049" cy="1786050"/>
          </a:xfrm>
          <a:prstGeom prst="rect">
            <a:avLst/>
          </a:prstGeom>
          <a:noFill/>
          <a:ln>
            <a:noFill/>
          </a:ln>
        </p:spPr>
      </p:pic>
      <p:sp>
        <p:nvSpPr>
          <p:cNvPr id="131" name="Shape 131"/>
          <p:cNvSpPr/>
          <p:nvPr/>
        </p:nvSpPr>
        <p:spPr>
          <a:xfrm>
            <a:off x="3803525" y="3331650"/>
            <a:ext cx="1451100" cy="953100"/>
          </a:xfrm>
          <a:prstGeom prst="rightArrow">
            <a:avLst>
              <a:gd name="adj1" fmla="val 50000"/>
              <a:gd name="adj2" fmla="val 50000"/>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Great Recession of 2007-2010</a:t>
            </a:r>
          </a:p>
        </p:txBody>
      </p:sp>
      <p:sp>
        <p:nvSpPr>
          <p:cNvPr id="137" name="Shape 13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Home mortgage crisis</a:t>
            </a:r>
          </a:p>
          <a:p>
            <a:pPr marL="457200" lvl="0" indent="-228600" rtl="0">
              <a:lnSpc>
                <a:spcPct val="150000"/>
              </a:lnSpc>
              <a:spcBef>
                <a:spcPts val="0"/>
              </a:spcBef>
            </a:pPr>
            <a:r>
              <a:rPr lang="en"/>
              <a:t>Housing bubble burst</a:t>
            </a:r>
          </a:p>
          <a:p>
            <a:pPr marL="914400" lvl="1" indent="-228600" rtl="0">
              <a:lnSpc>
                <a:spcPct val="150000"/>
              </a:lnSpc>
              <a:spcBef>
                <a:spcPts val="0"/>
              </a:spcBef>
            </a:pPr>
            <a:r>
              <a:rPr lang="en"/>
              <a:t>Securities backed by subprime mortgage → collapse</a:t>
            </a:r>
          </a:p>
          <a:p>
            <a:pPr marL="914400" lvl="1" indent="-228600" rtl="0">
              <a:lnSpc>
                <a:spcPct val="150000"/>
              </a:lnSpc>
              <a:spcBef>
                <a:spcPts val="0"/>
              </a:spcBef>
            </a:pPr>
            <a:r>
              <a:rPr lang="en"/>
              <a:t>Default on mortgages</a:t>
            </a:r>
          </a:p>
          <a:p>
            <a:pPr marL="457200" lvl="0" indent="-228600" rtl="0">
              <a:lnSpc>
                <a:spcPct val="150000"/>
              </a:lnSpc>
              <a:spcBef>
                <a:spcPts val="0"/>
              </a:spcBef>
            </a:pPr>
            <a:r>
              <a:rPr lang="en"/>
              <a:t>World stocks fall</a:t>
            </a:r>
          </a:p>
          <a:p>
            <a:pPr marL="457200" lvl="0" indent="-228600" rtl="0">
              <a:lnSpc>
                <a:spcPct val="150000"/>
              </a:lnSpc>
              <a:spcBef>
                <a:spcPts val="0"/>
              </a:spcBef>
            </a:pPr>
            <a:r>
              <a:rPr lang="en"/>
              <a:t>Stimulus packages passed in attempts to resolve the debt</a:t>
            </a:r>
          </a:p>
        </p:txBody>
      </p:sp>
      <p:pic>
        <p:nvPicPr>
          <p:cNvPr id="138" name="Shape 138"/>
          <p:cNvPicPr preferRelativeResize="0"/>
          <p:nvPr/>
        </p:nvPicPr>
        <p:blipFill>
          <a:blip r:embed="rId3">
            <a:alphaModFix/>
          </a:blip>
          <a:stretch>
            <a:fillRect/>
          </a:stretch>
        </p:blipFill>
        <p:spPr>
          <a:xfrm>
            <a:off x="6062299" y="141025"/>
            <a:ext cx="2644699" cy="1954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Bank Bailout (2008)</a:t>
            </a:r>
          </a:p>
        </p:txBody>
      </p:sp>
      <p:sp>
        <p:nvSpPr>
          <p:cNvPr id="144" name="Shape 144"/>
          <p:cNvSpPr txBox="1">
            <a:spLocks noGrp="1"/>
          </p:cNvSpPr>
          <p:nvPr>
            <p:ph type="body" idx="1"/>
          </p:nvPr>
        </p:nvSpPr>
        <p:spPr>
          <a:xfrm>
            <a:off x="101275" y="1093850"/>
            <a:ext cx="8807100" cy="3791700"/>
          </a:xfrm>
          <a:prstGeom prst="rect">
            <a:avLst/>
          </a:prstGeom>
        </p:spPr>
        <p:txBody>
          <a:bodyPr lIns="91425" tIns="91425" rIns="91425" bIns="91425" anchor="t" anchorCtr="0">
            <a:noAutofit/>
          </a:bodyPr>
          <a:lstStyle/>
          <a:p>
            <a:pPr marL="457200" lvl="0" indent="-381000" rtl="0">
              <a:spcBef>
                <a:spcPts val="0"/>
              </a:spcBef>
              <a:buSzPct val="100000"/>
            </a:pPr>
            <a:r>
              <a:rPr lang="en" sz="2400"/>
              <a:t>$700 billion bailout of the financial services industry</a:t>
            </a:r>
          </a:p>
          <a:p>
            <a:pPr marL="914400" lvl="1" indent="-342900" rtl="0">
              <a:spcBef>
                <a:spcPts val="0"/>
              </a:spcBef>
              <a:buSzPct val="100000"/>
            </a:pPr>
            <a:r>
              <a:rPr lang="en" sz="1800"/>
              <a:t>buy bad mortgage-related securities, which have slowed and, in some cases, dried up the flow of credit.</a:t>
            </a:r>
          </a:p>
          <a:p>
            <a:pPr marL="457200" lvl="0" indent="-381000" rtl="0">
              <a:spcBef>
                <a:spcPts val="0"/>
              </a:spcBef>
              <a:buSzPct val="100000"/>
            </a:pPr>
            <a:r>
              <a:rPr lang="en" sz="2400"/>
              <a:t>Results</a:t>
            </a:r>
          </a:p>
          <a:p>
            <a:pPr marL="914400" lvl="1" indent="-228600" rtl="0">
              <a:spcBef>
                <a:spcPts val="0"/>
              </a:spcBef>
            </a:pPr>
            <a:r>
              <a:rPr lang="en"/>
              <a:t> </a:t>
            </a:r>
            <a:r>
              <a:rPr lang="en" sz="1800"/>
              <a:t>committing American taxpayers to permanent, blind support of an ungovernable, unregulatable, hyperconcentrated new financial system that aggravate the greed and inequality that caused the crash</a:t>
            </a:r>
          </a:p>
          <a:p>
            <a:pPr marL="914400" lvl="1" indent="-342900" rtl="0">
              <a:spcBef>
                <a:spcPts val="0"/>
              </a:spcBef>
              <a:buSzPct val="100000"/>
            </a:pPr>
            <a:r>
              <a:rPr lang="en" sz="1800"/>
              <a:t> forces Wall Street banks like Goldman Sachs and Citigroup to increase risk rather than reduce it</a:t>
            </a:r>
          </a:p>
          <a:p>
            <a:pPr lvl="0" rtl="0">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51" name="Shape 151"/>
          <p:cNvPicPr preferRelativeResize="0"/>
          <p:nvPr/>
        </p:nvPicPr>
        <p:blipFill>
          <a:blip r:embed="rId3">
            <a:alphaModFix/>
          </a:blip>
          <a:stretch>
            <a:fillRect/>
          </a:stretch>
        </p:blipFill>
        <p:spPr>
          <a:xfrm>
            <a:off x="1072625" y="197175"/>
            <a:ext cx="6817099" cy="49463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228675"/>
            <a:ext cx="8520600" cy="801000"/>
          </a:xfrm>
          <a:prstGeom prst="rect">
            <a:avLst/>
          </a:prstGeom>
        </p:spPr>
        <p:txBody>
          <a:bodyPr lIns="91425" tIns="91425" rIns="91425" bIns="91425" anchor="t" anchorCtr="0">
            <a:noAutofit/>
          </a:bodyPr>
          <a:lstStyle/>
          <a:p>
            <a:pPr lvl="0">
              <a:spcBef>
                <a:spcPts val="0"/>
              </a:spcBef>
              <a:buNone/>
            </a:pPr>
            <a:r>
              <a:rPr lang="en"/>
              <a:t>Unemployment hits 10%</a:t>
            </a:r>
          </a:p>
        </p:txBody>
      </p:sp>
      <p:sp>
        <p:nvSpPr>
          <p:cNvPr id="157" name="Shape 157"/>
          <p:cNvSpPr txBox="1">
            <a:spLocks noGrp="1"/>
          </p:cNvSpPr>
          <p:nvPr>
            <p:ph type="body" idx="1"/>
          </p:nvPr>
        </p:nvSpPr>
        <p:spPr>
          <a:xfrm>
            <a:off x="311700" y="982725"/>
            <a:ext cx="8520600" cy="3340200"/>
          </a:xfrm>
          <a:prstGeom prst="rect">
            <a:avLst/>
          </a:prstGeom>
        </p:spPr>
        <p:txBody>
          <a:bodyPr lIns="91425" tIns="91425" rIns="91425" bIns="91425" anchor="t" anchorCtr="0">
            <a:noAutofit/>
          </a:bodyPr>
          <a:lstStyle/>
          <a:p>
            <a:pPr marL="457200" lvl="0" indent="-228600" rtl="0">
              <a:spcBef>
                <a:spcPts val="0"/>
              </a:spcBef>
            </a:pPr>
            <a:r>
              <a:rPr lang="en"/>
              <a:t>Unemployment hit 10.2 percent, the highest rate since 1983</a:t>
            </a:r>
          </a:p>
          <a:p>
            <a:pPr marL="914400" lvl="1" indent="-228600" rtl="0">
              <a:spcBef>
                <a:spcPts val="0"/>
              </a:spcBef>
            </a:pPr>
            <a:r>
              <a:rPr lang="en"/>
              <a:t>a sign of the continued weakness in the labor market</a:t>
            </a:r>
          </a:p>
          <a:p>
            <a:pPr marL="914400" lvl="1" indent="-228600" rtl="0">
              <a:spcBef>
                <a:spcPts val="0"/>
              </a:spcBef>
            </a:pPr>
            <a:r>
              <a:rPr lang="en"/>
              <a:t>The jump in the unemployment rate was driven up by a large drop in the number of people who describe themselves as self-employed, as well as the number of teenagers who have jobs</a:t>
            </a:r>
          </a:p>
          <a:p>
            <a:pPr marL="457200" lvl="0" indent="-228600">
              <a:spcBef>
                <a:spcPts val="0"/>
              </a:spcBef>
            </a:pPr>
            <a:r>
              <a:rPr lang="en"/>
              <a:t>There was a real mismatch between the unemployed people out there compared to what job openings are available,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64" name="Shape 164"/>
          <p:cNvPicPr preferRelativeResize="0"/>
          <p:nvPr/>
        </p:nvPicPr>
        <p:blipFill rotWithShape="1">
          <a:blip r:embed="rId3">
            <a:alphaModFix/>
          </a:blip>
          <a:srcRect l="34709" t="16834" r="4853" b="23616"/>
          <a:stretch/>
        </p:blipFill>
        <p:spPr>
          <a:xfrm>
            <a:off x="615574" y="484349"/>
            <a:ext cx="8005699" cy="443496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Financial Sector as % of GDP</a:t>
            </a:r>
          </a:p>
        </p:txBody>
      </p:sp>
      <p:sp>
        <p:nvSpPr>
          <p:cNvPr id="170" name="Shape 17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By 2014, the financial industry comprised 7.2% of the US GDP and employed 6 million people.</a:t>
            </a:r>
          </a:p>
          <a:p>
            <a:pPr marL="457200" lvl="0" indent="-228600" rtl="0">
              <a:spcBef>
                <a:spcPts val="0"/>
              </a:spcBef>
            </a:pPr>
            <a:r>
              <a:rPr lang="en"/>
              <a:t>Product of an increase in service jobs and decrease in manufacturing.</a:t>
            </a:r>
          </a:p>
          <a:p>
            <a:pPr marL="457200" lvl="0" indent="-228600" rtl="0">
              <a:spcBef>
                <a:spcPts val="0"/>
              </a:spcBef>
            </a:pPr>
            <a:r>
              <a:rPr lang="en"/>
              <a:t>The US is managing investments in and from nations around the world. </a:t>
            </a:r>
          </a:p>
          <a:p>
            <a:pPr marL="457200" lvl="0" indent="-228600">
              <a:spcBef>
                <a:spcPts val="0"/>
              </a:spcBef>
            </a:pPr>
            <a:r>
              <a:rPr lang="en"/>
              <a:t>In theory, a lot of economic growth could come from this. But economic downturns like in 2008 could become more likely, devastating, and global.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Trends</a:t>
            </a:r>
          </a:p>
        </p:txBody>
      </p:sp>
      <p:sp>
        <p:nvSpPr>
          <p:cNvPr id="176" name="Shape 17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spcAft>
                <a:spcPts val="0"/>
              </a:spcAft>
              <a:buAutoNum type="arabicParenR"/>
            </a:pPr>
            <a:r>
              <a:rPr lang="en"/>
              <a:t>Globalization</a:t>
            </a:r>
          </a:p>
          <a:p>
            <a:pPr lvl="0" rtl="0">
              <a:spcBef>
                <a:spcPts val="0"/>
              </a:spcBef>
              <a:buNone/>
            </a:pPr>
            <a:r>
              <a:rPr lang="en"/>
              <a:t>As America became service and financially driven in world affairs, America become more reliant on other countries.</a:t>
            </a:r>
          </a:p>
          <a:p>
            <a:pPr marL="457200" lvl="0" indent="-228600" rtl="0">
              <a:spcBef>
                <a:spcPts val="0"/>
              </a:spcBef>
              <a:spcAft>
                <a:spcPts val="0"/>
              </a:spcAft>
              <a:buAutoNum type="arabicParenR"/>
            </a:pPr>
            <a:r>
              <a:rPr lang="en"/>
              <a:t>Change to the financial sector</a:t>
            </a:r>
          </a:p>
          <a:p>
            <a:pPr lvl="0" rtl="0">
              <a:spcBef>
                <a:spcPts val="0"/>
              </a:spcBef>
              <a:buNone/>
            </a:pPr>
            <a:r>
              <a:rPr lang="en"/>
              <a:t>America became more economically fragile and service driven due to the decrease in manufacturing.</a:t>
            </a:r>
          </a:p>
          <a:p>
            <a:pPr marL="457200" lvl="0" indent="-228600" rtl="0">
              <a:spcBef>
                <a:spcPts val="0"/>
              </a:spcBef>
              <a:spcAft>
                <a:spcPts val="0"/>
              </a:spcAft>
              <a:buAutoNum type="arabicParenR"/>
            </a:pPr>
            <a:r>
              <a:rPr lang="en"/>
              <a:t>Rise of technology</a:t>
            </a:r>
          </a:p>
          <a:p>
            <a:pPr lvl="0" rtl="0">
              <a:spcBef>
                <a:spcPts val="0"/>
              </a:spcBef>
              <a:buNone/>
            </a:pPr>
            <a:r>
              <a:rPr lang="en"/>
              <a:t>Developing technologies brought rapid growth to service and financial industries.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Theme Statement</a:t>
            </a:r>
          </a:p>
        </p:txBody>
      </p:sp>
      <p:sp>
        <p:nvSpPr>
          <p:cNvPr id="65" name="Shape 6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The gradual movement from the US being in the industrial sector to the service sector is due to the rise of the internet, US financial power, and the new jobs these changes brought.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Trends</a:t>
            </a:r>
          </a:p>
        </p:txBody>
      </p:sp>
      <p:sp>
        <p:nvSpPr>
          <p:cNvPr id="71" name="Shape 7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spcAft>
                <a:spcPts val="0"/>
              </a:spcAft>
              <a:buAutoNum type="arabicParenR"/>
            </a:pPr>
            <a:r>
              <a:rPr lang="en"/>
              <a:t>Globalization</a:t>
            </a:r>
          </a:p>
          <a:p>
            <a:pPr lvl="0" rtl="0">
              <a:spcBef>
                <a:spcPts val="0"/>
              </a:spcBef>
              <a:buNone/>
            </a:pPr>
            <a:r>
              <a:rPr lang="en"/>
              <a:t>As America became service and financially driven in world affairs, America become more reliant on other countries.</a:t>
            </a:r>
          </a:p>
          <a:p>
            <a:pPr marL="457200" lvl="0" indent="-228600" rtl="0">
              <a:spcBef>
                <a:spcPts val="0"/>
              </a:spcBef>
              <a:spcAft>
                <a:spcPts val="0"/>
              </a:spcAft>
              <a:buAutoNum type="arabicParenR"/>
            </a:pPr>
            <a:r>
              <a:rPr lang="en"/>
              <a:t>Change to the financial sector</a:t>
            </a:r>
          </a:p>
          <a:p>
            <a:pPr lvl="0" rtl="0">
              <a:spcBef>
                <a:spcPts val="0"/>
              </a:spcBef>
              <a:buNone/>
            </a:pPr>
            <a:r>
              <a:rPr lang="en"/>
              <a:t>America became more economically fragile and service driven due to the decrease in manufacturing.</a:t>
            </a:r>
          </a:p>
          <a:p>
            <a:pPr marL="457200" lvl="0" indent="-228600" rtl="0">
              <a:spcBef>
                <a:spcPts val="0"/>
              </a:spcBef>
              <a:spcAft>
                <a:spcPts val="0"/>
              </a:spcAft>
              <a:buAutoNum type="arabicParenR"/>
            </a:pPr>
            <a:r>
              <a:rPr lang="en"/>
              <a:t>Rise of technology</a:t>
            </a:r>
          </a:p>
          <a:p>
            <a:pPr lvl="0">
              <a:spcBef>
                <a:spcPts val="0"/>
              </a:spcBef>
              <a:buNone/>
            </a:pPr>
            <a:r>
              <a:rPr lang="en"/>
              <a:t>Developing technologies brought rapid growth to service and financial industries.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Economics in the 1980s</a:t>
            </a:r>
          </a:p>
        </p:txBody>
      </p:sp>
      <p:sp>
        <p:nvSpPr>
          <p:cNvPr id="77" name="Shape 77"/>
          <p:cNvSpPr txBox="1">
            <a:spLocks noGrp="1"/>
          </p:cNvSpPr>
          <p:nvPr>
            <p:ph type="body" idx="1"/>
          </p:nvPr>
        </p:nvSpPr>
        <p:spPr>
          <a:xfrm>
            <a:off x="355200" y="1022175"/>
            <a:ext cx="8520600" cy="3370800"/>
          </a:xfrm>
          <a:prstGeom prst="rect">
            <a:avLst/>
          </a:prstGeom>
        </p:spPr>
        <p:txBody>
          <a:bodyPr lIns="91425" tIns="91425" rIns="91425" bIns="91425" anchor="t" anchorCtr="0">
            <a:noAutofit/>
          </a:bodyPr>
          <a:lstStyle/>
          <a:p>
            <a:pPr lvl="0" rtl="0">
              <a:spcBef>
                <a:spcPts val="0"/>
              </a:spcBef>
              <a:spcAft>
                <a:spcPts val="0"/>
              </a:spcAft>
              <a:buNone/>
            </a:pPr>
            <a:r>
              <a:rPr lang="en"/>
              <a:t>Recession 1981-82</a:t>
            </a:r>
          </a:p>
          <a:p>
            <a:pPr marL="457200" lvl="0" indent="-228600" rtl="0">
              <a:lnSpc>
                <a:spcPct val="100000"/>
              </a:lnSpc>
              <a:spcBef>
                <a:spcPts val="0"/>
              </a:spcBef>
              <a:spcAft>
                <a:spcPts val="0"/>
              </a:spcAft>
            </a:pPr>
            <a:r>
              <a:rPr lang="en"/>
              <a:t>Iran oil embargo led to increase </a:t>
            </a:r>
          </a:p>
          <a:p>
            <a:pPr lvl="0" rtl="0">
              <a:lnSpc>
                <a:spcPct val="100000"/>
              </a:lnSpc>
              <a:spcBef>
                <a:spcPts val="0"/>
              </a:spcBef>
              <a:spcAft>
                <a:spcPts val="0"/>
              </a:spcAft>
              <a:buNone/>
            </a:pPr>
            <a:r>
              <a:rPr lang="en"/>
              <a:t>interest banks to avoid inflation</a:t>
            </a:r>
          </a:p>
          <a:p>
            <a:pPr marL="457200" lvl="0" indent="-228600" rtl="0">
              <a:spcBef>
                <a:spcPts val="0"/>
              </a:spcBef>
              <a:spcAft>
                <a:spcPts val="0"/>
              </a:spcAft>
            </a:pPr>
            <a:r>
              <a:rPr lang="en"/>
              <a:t>10% unemployment</a:t>
            </a:r>
          </a:p>
          <a:p>
            <a:pPr lvl="0" rtl="0">
              <a:spcBef>
                <a:spcPts val="1000"/>
              </a:spcBef>
              <a:spcAft>
                <a:spcPts val="0"/>
              </a:spcAft>
              <a:buNone/>
            </a:pPr>
            <a:r>
              <a:rPr lang="en"/>
              <a:t>Reagan Tax Cut</a:t>
            </a:r>
          </a:p>
          <a:p>
            <a:pPr marL="457200" lvl="0" indent="-228600" rtl="0">
              <a:spcBef>
                <a:spcPts val="0"/>
              </a:spcBef>
            </a:pPr>
            <a:r>
              <a:rPr lang="en"/>
              <a:t>Increase defense spending</a:t>
            </a:r>
          </a:p>
          <a:p>
            <a:pPr marL="457200" lvl="0" indent="-228600" rtl="0">
              <a:spcBef>
                <a:spcPts val="0"/>
              </a:spcBef>
            </a:pPr>
            <a:r>
              <a:rPr lang="en"/>
              <a:t>Boost the economy by allowing corporation to get more money</a:t>
            </a:r>
          </a:p>
          <a:p>
            <a:pPr marL="457200" lvl="0" indent="-228600" rtl="0">
              <a:spcBef>
                <a:spcPts val="0"/>
              </a:spcBef>
            </a:pPr>
            <a:r>
              <a:rPr lang="en"/>
              <a:t>Allowed growth of economy and brought out of recession</a:t>
            </a:r>
          </a:p>
          <a:p>
            <a:pPr lvl="0" rtl="0">
              <a:spcBef>
                <a:spcPts val="0"/>
              </a:spcBef>
              <a:spcAft>
                <a:spcPts val="0"/>
              </a:spcAft>
              <a:buNone/>
            </a:pPr>
            <a:r>
              <a:rPr lang="en"/>
              <a:t>National Debt Increase</a:t>
            </a:r>
          </a:p>
          <a:p>
            <a:pPr marL="457200" lvl="0" indent="-228600" rtl="0">
              <a:spcBef>
                <a:spcPts val="0"/>
              </a:spcBef>
            </a:pPr>
            <a:r>
              <a:rPr lang="en"/>
              <a:t>Tax cut, defense spending, etc. </a:t>
            </a:r>
          </a:p>
        </p:txBody>
      </p:sp>
      <p:pic>
        <p:nvPicPr>
          <p:cNvPr id="78" name="Shape 78"/>
          <p:cNvPicPr preferRelativeResize="0"/>
          <p:nvPr/>
        </p:nvPicPr>
        <p:blipFill>
          <a:blip r:embed="rId3">
            <a:alphaModFix/>
          </a:blip>
          <a:stretch>
            <a:fillRect/>
          </a:stretch>
        </p:blipFill>
        <p:spPr>
          <a:xfrm>
            <a:off x="5332351" y="0"/>
            <a:ext cx="3932625" cy="31200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Rise of Apple in the 80s</a:t>
            </a:r>
          </a:p>
        </p:txBody>
      </p:sp>
      <p:sp>
        <p:nvSpPr>
          <p:cNvPr id="84" name="Shape 8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Founded by Steve Jobs and Steve Wozniak </a:t>
            </a:r>
          </a:p>
          <a:p>
            <a:pPr marL="457200" lvl="0" indent="-228600" rtl="0">
              <a:spcBef>
                <a:spcPts val="0"/>
              </a:spcBef>
            </a:pPr>
            <a:r>
              <a:rPr lang="en"/>
              <a:t>Started in a garage</a:t>
            </a:r>
          </a:p>
          <a:p>
            <a:pPr marL="457200" lvl="0" indent="-228600" rtl="0">
              <a:spcBef>
                <a:spcPts val="0"/>
              </a:spcBef>
            </a:pPr>
            <a:r>
              <a:rPr lang="en"/>
              <a:t>Built on research from the DoD </a:t>
            </a:r>
          </a:p>
          <a:p>
            <a:pPr marL="457200" lvl="0" indent="-228600" rtl="0">
              <a:spcBef>
                <a:spcPts val="0"/>
              </a:spcBef>
            </a:pPr>
            <a:r>
              <a:rPr lang="en"/>
              <a:t>Shrink technology/make it affordable</a:t>
            </a:r>
          </a:p>
          <a:p>
            <a:pPr marL="914400" lvl="1" indent="-228600" rtl="0">
              <a:spcBef>
                <a:spcPts val="0"/>
              </a:spcBef>
            </a:pPr>
            <a:r>
              <a:rPr lang="en"/>
              <a:t>1984- 8.2% of households have a computer</a:t>
            </a:r>
          </a:p>
          <a:p>
            <a:pPr marL="914400" lvl="1" indent="-228600" rtl="0">
              <a:spcBef>
                <a:spcPts val="0"/>
              </a:spcBef>
            </a:pPr>
            <a:r>
              <a:rPr lang="en"/>
              <a:t>2000- 51% of households have a computer</a:t>
            </a:r>
          </a:p>
          <a:p>
            <a:pPr marL="457200" lvl="0" indent="-228600">
              <a:spcBef>
                <a:spcPts val="0"/>
              </a:spcBef>
            </a:pPr>
            <a:r>
              <a:rPr lang="en"/>
              <a:t>Aided the growth of the internet</a:t>
            </a:r>
          </a:p>
        </p:txBody>
      </p:sp>
      <p:sp>
        <p:nvSpPr>
          <p:cNvPr id="85" name="Shape 85"/>
          <p:cNvSpPr txBox="1"/>
          <p:nvPr/>
        </p:nvSpPr>
        <p:spPr>
          <a:xfrm>
            <a:off x="5772125" y="3767875"/>
            <a:ext cx="1641900" cy="801000"/>
          </a:xfrm>
          <a:prstGeom prst="rect">
            <a:avLst/>
          </a:prstGeom>
          <a:noFill/>
          <a:ln w="38100" cap="flat" cmpd="sng">
            <a:solidFill>
              <a:srgbClr val="3D85C6"/>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Rise of Technology</a:t>
            </a:r>
          </a:p>
        </p:txBody>
      </p:sp>
      <p:pic>
        <p:nvPicPr>
          <p:cNvPr id="86" name="Shape 86"/>
          <p:cNvPicPr preferRelativeResize="0"/>
          <p:nvPr/>
        </p:nvPicPr>
        <p:blipFill>
          <a:blip r:embed="rId3">
            <a:alphaModFix/>
          </a:blip>
          <a:stretch>
            <a:fillRect/>
          </a:stretch>
        </p:blipFill>
        <p:spPr>
          <a:xfrm>
            <a:off x="6374950" y="808600"/>
            <a:ext cx="2679250" cy="26792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National Debt</a:t>
            </a:r>
          </a:p>
        </p:txBody>
      </p:sp>
      <p:sp>
        <p:nvSpPr>
          <p:cNvPr id="92" name="Shape 9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Tripled from 1981-1989</a:t>
            </a:r>
          </a:p>
          <a:p>
            <a:pPr marL="457200" lvl="0" indent="-228600" rtl="0">
              <a:spcBef>
                <a:spcPts val="0"/>
              </a:spcBef>
            </a:pPr>
            <a:r>
              <a:rPr lang="en"/>
              <a:t>Increase in defense spending</a:t>
            </a:r>
          </a:p>
          <a:p>
            <a:pPr marL="457200" lvl="0" indent="-228600" rtl="0">
              <a:spcBef>
                <a:spcPts val="0"/>
              </a:spcBef>
            </a:pPr>
            <a:r>
              <a:rPr lang="en"/>
              <a:t>Huge tax cuts</a:t>
            </a:r>
          </a:p>
          <a:p>
            <a:pPr marL="457200" lvl="0" indent="-228600" rtl="0">
              <a:spcBef>
                <a:spcPts val="0"/>
              </a:spcBef>
            </a:pPr>
            <a:r>
              <a:rPr lang="en"/>
              <a:t>Social Programs</a:t>
            </a:r>
          </a:p>
          <a:p>
            <a:pPr marL="457200" lvl="0" indent="-228600" rtl="0">
              <a:spcBef>
                <a:spcPts val="0"/>
              </a:spcBef>
            </a:pPr>
            <a:r>
              <a:rPr lang="en"/>
              <a:t>Inbalance in the budget</a:t>
            </a:r>
          </a:p>
          <a:p>
            <a:pPr marL="457200" lvl="0" indent="-228600">
              <a:spcBef>
                <a:spcPts val="0"/>
              </a:spcBef>
            </a:pPr>
            <a:r>
              <a:rPr lang="en"/>
              <a:t>Reaganomics</a:t>
            </a:r>
          </a:p>
        </p:txBody>
      </p:sp>
      <p:pic>
        <p:nvPicPr>
          <p:cNvPr id="93" name="Shape 93"/>
          <p:cNvPicPr preferRelativeResize="0"/>
          <p:nvPr/>
        </p:nvPicPr>
        <p:blipFill>
          <a:blip r:embed="rId3">
            <a:alphaModFix/>
          </a:blip>
          <a:stretch>
            <a:fillRect/>
          </a:stretch>
        </p:blipFill>
        <p:spPr>
          <a:xfrm>
            <a:off x="5217222" y="410573"/>
            <a:ext cx="3284624" cy="2558722"/>
          </a:xfrm>
          <a:prstGeom prst="rect">
            <a:avLst/>
          </a:prstGeom>
          <a:noFill/>
          <a:ln>
            <a:noFill/>
          </a:ln>
        </p:spPr>
      </p:pic>
      <p:sp>
        <p:nvSpPr>
          <p:cNvPr id="94" name="Shape 94"/>
          <p:cNvSpPr txBox="1"/>
          <p:nvPr/>
        </p:nvSpPr>
        <p:spPr>
          <a:xfrm>
            <a:off x="3424825" y="3937950"/>
            <a:ext cx="2065200" cy="820800"/>
          </a:xfrm>
          <a:prstGeom prst="rect">
            <a:avLst/>
          </a:prstGeom>
          <a:noFill/>
          <a:ln w="38100" cap="flat" cmpd="sng">
            <a:solidFill>
              <a:srgbClr val="3C78D8"/>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Change to the financial sector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Internet gains popularity</a:t>
            </a:r>
          </a:p>
        </p:txBody>
      </p:sp>
      <p:sp>
        <p:nvSpPr>
          <p:cNvPr id="100" name="Shape 10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The largest network of networks in the world.</a:t>
            </a:r>
          </a:p>
          <a:p>
            <a:pPr marL="457200" lvl="0" indent="-228600" rtl="0">
              <a:spcBef>
                <a:spcPts val="0"/>
              </a:spcBef>
            </a:pPr>
            <a:r>
              <a:rPr lang="en"/>
              <a:t>More jobs to internet and changes economy more</a:t>
            </a:r>
          </a:p>
          <a:p>
            <a:pPr marL="457200" lvl="0" indent="-228600" rtl="0">
              <a:spcBef>
                <a:spcPts val="0"/>
              </a:spcBef>
            </a:pPr>
            <a:r>
              <a:rPr lang="en"/>
              <a:t>Original use - interconnect laboratories in government research</a:t>
            </a:r>
          </a:p>
          <a:p>
            <a:pPr marL="457200" lvl="0" indent="-228600" rtl="0">
              <a:spcBef>
                <a:spcPts val="0"/>
              </a:spcBef>
            </a:pPr>
            <a:r>
              <a:rPr lang="en"/>
              <a:t>December 1995 - December 1999, the rate of use went from 16 million to 248 million</a:t>
            </a:r>
          </a:p>
          <a:p>
            <a:pPr marL="457200" lvl="0" indent="-228600">
              <a:spcBef>
                <a:spcPts val="0"/>
              </a:spcBef>
            </a:pPr>
            <a:r>
              <a:rPr lang="en"/>
              <a:t>Geocities, Search engines, Animated Gifs, Realplayer, and AOL.</a:t>
            </a:r>
          </a:p>
        </p:txBody>
      </p:sp>
      <p:pic>
        <p:nvPicPr>
          <p:cNvPr id="101" name="Shape 101"/>
          <p:cNvPicPr preferRelativeResize="0"/>
          <p:nvPr/>
        </p:nvPicPr>
        <p:blipFill>
          <a:blip r:embed="rId3">
            <a:alphaModFix/>
          </a:blip>
          <a:stretch>
            <a:fillRect/>
          </a:stretch>
        </p:blipFill>
        <p:spPr>
          <a:xfrm>
            <a:off x="3212900" y="3421800"/>
            <a:ext cx="1721699" cy="17216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Recession 1990-1991</a:t>
            </a:r>
          </a:p>
        </p:txBody>
      </p:sp>
      <p:sp>
        <p:nvSpPr>
          <p:cNvPr id="107" name="Shape 10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Savings and Loan Crisis - greatest bank collapse</a:t>
            </a:r>
          </a:p>
          <a:p>
            <a:pPr marL="457200" lvl="0" indent="-228600" rtl="0">
              <a:spcBef>
                <a:spcPts val="0"/>
              </a:spcBef>
            </a:pPr>
            <a:r>
              <a:rPr lang="en"/>
              <a:t>Debt that corporations and individuals created in the 1980s</a:t>
            </a:r>
          </a:p>
          <a:p>
            <a:pPr marL="457200" lvl="0" indent="-228600" rtl="0">
              <a:spcBef>
                <a:spcPts val="0"/>
              </a:spcBef>
            </a:pPr>
            <a:r>
              <a:rPr lang="en"/>
              <a:t>Caused bankruptcies </a:t>
            </a:r>
          </a:p>
          <a:p>
            <a:pPr marL="457200" lvl="0" indent="-228600" rtl="0">
              <a:spcBef>
                <a:spcPts val="0"/>
              </a:spcBef>
            </a:pPr>
            <a:r>
              <a:rPr lang="en"/>
              <a:t>Fear Factor</a:t>
            </a:r>
          </a:p>
          <a:p>
            <a:pPr marL="457200" lvl="0" indent="-228600" rtl="0">
              <a:spcBef>
                <a:spcPts val="0"/>
              </a:spcBef>
            </a:pPr>
            <a:r>
              <a:rPr lang="en"/>
              <a:t>Black Monday</a:t>
            </a:r>
          </a:p>
          <a:p>
            <a:pPr lvl="0">
              <a:spcBef>
                <a:spcPts val="0"/>
              </a:spcBef>
              <a:buNone/>
            </a:pPr>
            <a:endParaRPr/>
          </a:p>
        </p:txBody>
      </p:sp>
      <p:pic>
        <p:nvPicPr>
          <p:cNvPr id="108" name="Shape 108"/>
          <p:cNvPicPr preferRelativeResize="0"/>
          <p:nvPr/>
        </p:nvPicPr>
        <p:blipFill>
          <a:blip r:embed="rId3">
            <a:alphaModFix/>
          </a:blip>
          <a:stretch>
            <a:fillRect/>
          </a:stretch>
        </p:blipFill>
        <p:spPr>
          <a:xfrm>
            <a:off x="4351623" y="2324223"/>
            <a:ext cx="4131674" cy="24892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NAFTA Ratified 1993</a:t>
            </a:r>
          </a:p>
        </p:txBody>
      </p:sp>
      <p:sp>
        <p:nvSpPr>
          <p:cNvPr id="114" name="Shape 11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North American Free Trade Agreement - Got rid of tariffs and other things that decreased trade between the U.S., Canada, and Mexico.</a:t>
            </a:r>
          </a:p>
          <a:p>
            <a:pPr marL="457200" lvl="0" indent="-228600" rtl="0">
              <a:spcBef>
                <a:spcPts val="0"/>
              </a:spcBef>
            </a:pPr>
            <a:r>
              <a:rPr lang="en"/>
              <a:t>It was designed to give americans more jobs but actually made outsourcing easier for employers.</a:t>
            </a:r>
          </a:p>
          <a:p>
            <a:pPr marL="457200" lvl="0" indent="-228600">
              <a:spcBef>
                <a:spcPts val="0"/>
              </a:spcBef>
            </a:pPr>
            <a:r>
              <a:rPr lang="en"/>
              <a:t>Indirectly led to increased pollution and almost a depression in Mexico.</a:t>
            </a:r>
          </a:p>
        </p:txBody>
      </p:sp>
      <p:pic>
        <p:nvPicPr>
          <p:cNvPr id="115" name="Shape 115"/>
          <p:cNvPicPr preferRelativeResize="0"/>
          <p:nvPr/>
        </p:nvPicPr>
        <p:blipFill>
          <a:blip r:embed="rId3">
            <a:alphaModFix/>
          </a:blip>
          <a:stretch>
            <a:fillRect/>
          </a:stretch>
        </p:blipFill>
        <p:spPr>
          <a:xfrm>
            <a:off x="4952350" y="3255575"/>
            <a:ext cx="2360598" cy="17704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768</Words>
  <Application>Microsoft Office PowerPoint</Application>
  <PresentationFormat>On-screen Show (16:9)</PresentationFormat>
  <Paragraphs>95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Amatic SC</vt:lpstr>
      <vt:lpstr>Source Code Pro</vt:lpstr>
      <vt:lpstr>Arial</vt:lpstr>
      <vt:lpstr>beach-day</vt:lpstr>
      <vt:lpstr>Work, Exchange, and Technology </vt:lpstr>
      <vt:lpstr>Theme Statement</vt:lpstr>
      <vt:lpstr>Trends</vt:lpstr>
      <vt:lpstr>Economics in the 1980s</vt:lpstr>
      <vt:lpstr>Rise of Apple in the 80s</vt:lpstr>
      <vt:lpstr>National Debt</vt:lpstr>
      <vt:lpstr>Internet gains popularity</vt:lpstr>
      <vt:lpstr>Recession 1990-1991</vt:lpstr>
      <vt:lpstr>NAFTA Ratified 1993</vt:lpstr>
      <vt:lpstr>Debt reduction under Bill clinton</vt:lpstr>
      <vt:lpstr>Crisis in Newspaper Industry</vt:lpstr>
      <vt:lpstr>The Great Recession of 2007-2010</vt:lpstr>
      <vt:lpstr>Bank Bailout (2008)</vt:lpstr>
      <vt:lpstr>PowerPoint Presentation</vt:lpstr>
      <vt:lpstr>Unemployment hits 10%</vt:lpstr>
      <vt:lpstr>PowerPoint Presentation</vt:lpstr>
      <vt:lpstr>Financial Sector as % of GDP</vt:lpstr>
      <vt:lpstr>Trends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Exchange, and Technology</dc:title>
  <dc:creator>Devin Farrell</dc:creator>
  <cp:lastModifiedBy>Devin Farrell</cp:lastModifiedBy>
  <cp:revision>2</cp:revision>
  <dcterms:modified xsi:type="dcterms:W3CDTF">2016-03-30T15:27:01Z</dcterms:modified>
</cp:coreProperties>
</file>